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4" r:id="rId3"/>
    <p:sldId id="277" r:id="rId4"/>
    <p:sldId id="278" r:id="rId5"/>
    <p:sldId id="279" r:id="rId6"/>
    <p:sldId id="280" r:id="rId7"/>
    <p:sldId id="281" r:id="rId8"/>
    <p:sldId id="273" r:id="rId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778"/>
    <a:srgbClr val="AAC9B6"/>
    <a:srgbClr val="822433"/>
    <a:srgbClr val="830022"/>
    <a:srgbClr val="790022"/>
    <a:srgbClr val="783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736" y="-10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5C34716-231B-441A-843F-1A7EFB61E7D8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5103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D842C38-5E00-4AAA-8C11-6A9F37DDB0F3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7251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AA3A89-8DB2-4981-BBBF-C1F645CFD8A9}" type="slidenum">
              <a:rPr lang="it-IT" altLang="it-IT" sz="1200">
                <a:solidFill>
                  <a:schemeClr val="tx1"/>
                </a:solidFill>
              </a:rPr>
              <a:pPr/>
              <a:t>1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3E91C-4314-44F4-9D2E-38C7E4C36F6B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C11E15B2-57CA-485D-AD0C-7EE958263E5B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287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459C2-ABE2-410D-9E66-4FDB77D9CAC2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B240D1E8-4044-4983-934A-A42D19781F9B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127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E700A-DACA-43E3-8A92-A546A94B0354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F27DFFD8-1925-42D7-B055-42BB03E07112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146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4AD32-A234-4773-9C45-5F83CC61AABC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C73CD150-8D31-489C-B97E-FFB209F53381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1922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496CE-867A-443D-9CFB-F183CA8BB83D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F9056B2F-88AA-43F4-8CD4-B8FAA8B604D8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6977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24406-40FA-4BF0-9C73-72A25AAB7EA0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48A7DE8A-9195-41D7-9C9E-B8D6745FAD46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90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CBE57-098A-4DCA-960B-DFDECCE9A392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85AABE64-57DC-4292-A939-84555D2D02DB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445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59B29-019E-4293-B400-7BC4AF3D3449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E962251F-CE78-4040-B42E-F06321CD5AB1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04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119DA-1D84-4906-9142-7A1F4CAF71C8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2A19F99C-24A4-4494-81A0-8B94BEA1C845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925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413F6-278F-4CB5-ACCE-9922D6CB1D40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644556F4-64F2-41B7-8C9C-F20FB6FD52A1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315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63E5A-3B15-44B3-A9F9-5ECF5FF834B5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480EA38B-C087-4D68-BEA0-583E4B6BFB24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734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F465F-2344-403D-9B3E-61F9446BCDAF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4528F154-B110-46C8-B5A8-C20BFB0B9ACC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095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E15DC-2428-4BF9-9E09-336D38D4DA17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144C568D-5701-43C4-9AAC-9987933EDFD7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253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39FC1-F11B-4459-A701-E5EF6D73D2B7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2E4C16DA-68BD-46C3-9777-5C82A6568F68}" type="slidenum">
              <a:rPr lang="it-IT" altLang="it-IT"/>
              <a:pPr/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024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2" name="Rectangle 13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smtClean="0"/>
            </a:p>
          </p:txBody>
        </p:sp>
        <p:sp>
          <p:nvSpPr>
            <p:cNvPr id="1033" name="Rectangle 14"/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smtClean="0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fld id="{9A93B735-1A86-41D9-9486-398BC81558AA}" type="datetime1">
              <a:rPr lang="it-IT" altLang="it-IT"/>
              <a:pPr/>
              <a:t>05/10/14</a:t>
            </a:fld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r>
              <a:rPr lang="it-IT" altLang="it-IT"/>
              <a:t>Pagina </a:t>
            </a:r>
            <a:fld id="{6F48392C-0DB8-48EC-848C-F1BB9AFC184D}" type="slidenum">
              <a:rPr lang="it-IT" altLang="it-IT"/>
              <a:pPr/>
              <a:t>‹n.›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2433"/>
        </a:buClr>
        <a:buChar char="•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MS PGothic" panose="020B0600070205080204" pitchFamily="34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  <a:ea typeface="MS PGothic" panose="020B0600070205080204" pitchFamily="34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MS PGothic" panose="020B0600070205080204" pitchFamily="34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sodrupal.uniroma1.it/node/185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alleria.io/docs/options/" TargetMode="Externa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13202" y="1384449"/>
            <a:ext cx="6138862" cy="685800"/>
          </a:xfrm>
        </p:spPr>
        <p:txBody>
          <a:bodyPr/>
          <a:lstStyle/>
          <a:p>
            <a:pPr algn="l" eaLnBrk="1" hangingPunct="1"/>
            <a:r>
              <a:rPr lang="it-IT" altLang="it-IT" sz="1800" i="1" dirty="0" smtClean="0">
                <a:solidFill>
                  <a:schemeClr val="bg1"/>
                </a:solidFill>
              </a:rPr>
              <a:t>Docente: Simone Zambenedetti.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23728" y="548680"/>
            <a:ext cx="6096000" cy="581025"/>
          </a:xfrm>
        </p:spPr>
        <p:txBody>
          <a:bodyPr/>
          <a:lstStyle/>
          <a:p>
            <a:pPr eaLnBrk="1" hangingPunct="1"/>
            <a:r>
              <a:rPr lang="it-IT" dirty="0">
                <a:hlinkClick r:id="rId3"/>
              </a:rPr>
              <a:t>Gestione Galleria e creazione nuove </a:t>
            </a:r>
            <a:r>
              <a:rPr lang="it-IT">
                <a:hlinkClick r:id="rId3"/>
              </a:rPr>
              <a:t>gallery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grpSp>
        <p:nvGrpSpPr>
          <p:cNvPr id="18437" name="Group 17"/>
          <p:cNvGrpSpPr>
            <a:grpSpLocks/>
          </p:cNvGrpSpPr>
          <p:nvPr/>
        </p:nvGrpSpPr>
        <p:grpSpPr bwMode="auto">
          <a:xfrm>
            <a:off x="0" y="2759075"/>
            <a:ext cx="9145588" cy="4098925"/>
            <a:chOff x="0" y="1738"/>
            <a:chExt cx="5761" cy="2582"/>
          </a:xfrm>
        </p:grpSpPr>
        <p:pic>
          <p:nvPicPr>
            <p:cNvPr id="18438" name="Picture 15" descr="Fondin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9" name="Picture 13" descr="logo +marchi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60"/>
              <a:ext cx="5761" cy="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0" name="Picture 16" descr="fascia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smtClean="0"/>
              <a:t>Galleria Fotografica</a:t>
            </a:r>
          </a:p>
        </p:txBody>
      </p:sp>
      <p:sp>
        <p:nvSpPr>
          <p:cNvPr id="20483" name="Segnaposto data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 smtClean="0"/>
              <a:t>07/10/2014</a:t>
            </a:r>
            <a:endParaRPr lang="it-IT" altLang="it-IT" sz="1100" dirty="0"/>
          </a:p>
        </p:txBody>
      </p:sp>
      <p:sp>
        <p:nvSpPr>
          <p:cNvPr id="20484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/>
              <a:t>Galleria </a:t>
            </a:r>
            <a:r>
              <a:rPr lang="it-IT" altLang="it-IT" sz="1100" dirty="0" err="1"/>
              <a:t>Drupal</a:t>
            </a:r>
            <a:endParaRPr lang="it-IT" altLang="it-IT" sz="1100" dirty="0"/>
          </a:p>
          <a:p>
            <a:r>
              <a:rPr lang="it-IT" altLang="it-IT" sz="1100" dirty="0" smtClean="0"/>
              <a:t>Docente: Simone Zambenedetti</a:t>
            </a:r>
          </a:p>
        </p:txBody>
      </p:sp>
      <p:sp>
        <p:nvSpPr>
          <p:cNvPr id="20485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19BE31BB-BA93-421B-9DB2-644C71EC0D87}" type="slidenum">
              <a:rPr lang="it-IT" altLang="it-IT" sz="1100"/>
              <a:pPr/>
              <a:t>2</a:t>
            </a:fld>
            <a:endParaRPr lang="it-IT" altLang="it-IT" sz="1100"/>
          </a:p>
        </p:txBody>
      </p:sp>
      <p:sp>
        <p:nvSpPr>
          <p:cNvPr id="7" name="CasellaDiTesto 6"/>
          <p:cNvSpPr txBox="1"/>
          <p:nvPr/>
        </p:nvSpPr>
        <p:spPr>
          <a:xfrm>
            <a:off x="1070308" y="3082087"/>
            <a:ext cx="1846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115616" y="908720"/>
            <a:ext cx="7559675" cy="41148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Una Galleria Fotografica è un insieme di Foto che possono aiutarci a descrivere meglio le nostre ricerche, i nostri eventi o semplicemente condividere ciò che più definisce la nostra struttura.</a:t>
            </a:r>
          </a:p>
        </p:txBody>
      </p:sp>
      <p:pic>
        <p:nvPicPr>
          <p:cNvPr id="15" name="Segnaposto contenuto 4" descr="Screenshot 2014-10-04 00.37.5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"/>
          <a:stretch/>
        </p:blipFill>
        <p:spPr bwMode="auto">
          <a:xfrm>
            <a:off x="-20334" y="2780928"/>
            <a:ext cx="9127488" cy="267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1116013" y="209752"/>
            <a:ext cx="7559675" cy="504825"/>
          </a:xfrm>
        </p:spPr>
        <p:txBody>
          <a:bodyPr/>
          <a:lstStyle/>
          <a:p>
            <a:r>
              <a:rPr lang="it-IT" altLang="it-IT" dirty="0"/>
              <a:t>Galleria Fotografica</a:t>
            </a:r>
            <a:endParaRPr lang="it-IT" altLang="it-IT" dirty="0" smtClean="0"/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1116013" y="714577"/>
            <a:ext cx="7559675" cy="23764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dirty="0" smtClean="0"/>
              <a:t>Cominciamo con il vedere come creare un album:</a:t>
            </a:r>
          </a:p>
          <a:p>
            <a:pPr marL="0" indent="0">
              <a:buFontTx/>
              <a:buNone/>
            </a:pPr>
            <a:r>
              <a:rPr lang="it-IT" altLang="it-IT" dirty="0" smtClean="0"/>
              <a:t>Andiamo su “aggiungi Contenuto” e clicchiamo su “</a:t>
            </a:r>
            <a:r>
              <a:rPr lang="it-IT" altLang="it-IT" dirty="0"/>
              <a:t>G</a:t>
            </a:r>
            <a:r>
              <a:rPr lang="it-IT" altLang="it-IT" dirty="0" smtClean="0"/>
              <a:t>alleria Fotografica”.</a:t>
            </a:r>
          </a:p>
          <a:p>
            <a:pPr marL="0" indent="0">
              <a:buFontTx/>
              <a:buNone/>
            </a:pPr>
            <a:r>
              <a:rPr lang="it-IT" altLang="it-IT" dirty="0" smtClean="0"/>
              <a:t>Ci troveremo davanti ad una schermata molto semplice ed intuitiva con 4 campi:</a:t>
            </a:r>
          </a:p>
          <a:p>
            <a:pPr marL="457200" indent="-457200">
              <a:buFont typeface="+mj-lt"/>
              <a:buAutoNum type="arabicPeriod"/>
            </a:pPr>
            <a:r>
              <a:rPr lang="it-IT" altLang="it-IT" dirty="0" smtClean="0"/>
              <a:t>Il titolo</a:t>
            </a:r>
          </a:p>
          <a:p>
            <a:pPr marL="457200" indent="-457200">
              <a:buFont typeface="+mj-lt"/>
              <a:buAutoNum type="arabicPeriod"/>
            </a:pPr>
            <a:r>
              <a:rPr lang="it-IT" altLang="it-IT" dirty="0" smtClean="0"/>
              <a:t>La cover cioè l’immagine                                        di copertina dell’album</a:t>
            </a:r>
          </a:p>
          <a:p>
            <a:pPr marL="457200" indent="-457200">
              <a:buFont typeface="+mj-lt"/>
              <a:buAutoNum type="arabicPeriod"/>
            </a:pPr>
            <a:r>
              <a:rPr lang="it-IT" altLang="it-IT" dirty="0" smtClean="0"/>
              <a:t>Le foto che compongono                                l’album</a:t>
            </a:r>
          </a:p>
          <a:p>
            <a:pPr marL="457200" indent="-457200">
              <a:buFont typeface="+mj-lt"/>
              <a:buAutoNum type="arabicPeriod"/>
            </a:pPr>
            <a:r>
              <a:rPr lang="it-IT" altLang="it-IT" dirty="0" smtClean="0"/>
              <a:t>La descrizione dell’album</a:t>
            </a:r>
          </a:p>
          <a:p>
            <a:pPr marL="0" indent="0">
              <a:buNone/>
            </a:pPr>
            <a:endParaRPr lang="it-IT" altLang="it-IT" dirty="0" smtClean="0"/>
          </a:p>
          <a:p>
            <a:pPr marL="457200" indent="-457200">
              <a:buFont typeface="+mj-lt"/>
              <a:buAutoNum type="arabicPeriod"/>
            </a:pPr>
            <a:endParaRPr lang="it-IT" altLang="it-IT" dirty="0" smtClean="0"/>
          </a:p>
        </p:txBody>
      </p:sp>
      <p:sp>
        <p:nvSpPr>
          <p:cNvPr id="24579" name="Segnaposto data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 smtClean="0"/>
              <a:t>07/10/2014</a:t>
            </a:r>
          </a:p>
        </p:txBody>
      </p:sp>
      <p:sp>
        <p:nvSpPr>
          <p:cNvPr id="24580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/>
              <a:t>Galleria </a:t>
            </a:r>
            <a:r>
              <a:rPr lang="it-IT" altLang="it-IT" sz="1100" dirty="0" err="1"/>
              <a:t>Drupal</a:t>
            </a:r>
            <a:endParaRPr lang="it-IT" altLang="it-IT" sz="1100" dirty="0"/>
          </a:p>
          <a:p>
            <a:r>
              <a:rPr lang="it-IT" altLang="it-IT" sz="1100" dirty="0" smtClean="0"/>
              <a:t>Docente: Simone Zambenedetti</a:t>
            </a:r>
          </a:p>
        </p:txBody>
      </p:sp>
      <p:sp>
        <p:nvSpPr>
          <p:cNvPr id="2458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2982059-AFE8-4956-B4D6-F2CE78CC454A}" type="slidenum">
              <a:rPr lang="it-IT" altLang="it-IT" sz="1100"/>
              <a:pPr/>
              <a:t>3</a:t>
            </a:fld>
            <a:endParaRPr lang="it-IT" altLang="it-IT" sz="110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366" y="2780928"/>
            <a:ext cx="4042256" cy="3148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59675" cy="504825"/>
          </a:xfrm>
        </p:spPr>
        <p:txBody>
          <a:bodyPr/>
          <a:lstStyle/>
          <a:p>
            <a:r>
              <a:rPr lang="it-IT" altLang="it-IT" dirty="0"/>
              <a:t>Galleria Fotografica</a:t>
            </a:r>
            <a:endParaRPr lang="it-IT" altLang="it-IT" dirty="0" smtClean="0"/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1115616" y="548680"/>
            <a:ext cx="7559675" cy="23764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dirty="0" smtClean="0">
                <a:solidFill>
                  <a:schemeClr val="tx1">
                    <a:lumMod val="50000"/>
                  </a:schemeClr>
                </a:solidFill>
              </a:rPr>
              <a:t>Procediamo per gradi</a:t>
            </a:r>
          </a:p>
          <a:p>
            <a:pPr marL="0" indent="0">
              <a:buFontTx/>
              <a:buNone/>
            </a:pPr>
            <a:r>
              <a:rPr lang="it-IT" altLang="it-IT" b="1" dirty="0" smtClean="0">
                <a:solidFill>
                  <a:schemeClr val="tx1"/>
                </a:solidFill>
              </a:rPr>
              <a:t>COVER:</a:t>
            </a:r>
          </a:p>
          <a:p>
            <a:pPr marL="0" indent="0">
              <a:buFontTx/>
              <a:buNone/>
            </a:pPr>
            <a:r>
              <a:rPr lang="it-IT" altLang="it-IT" dirty="0" smtClean="0"/>
              <a:t>Abbiamo tre pannelli, nel primo possiamo caricare una foto dal nostro pc, nella seconda abbiamo tutte le immagini della libreria e nella terza ci sono le immagini che abbiamo caricato personalmente, una volta caricata potremo inserire un titolo ed una descrizione.</a:t>
            </a:r>
          </a:p>
          <a:p>
            <a:pPr marL="0" indent="0">
              <a:buNone/>
            </a:pPr>
            <a:r>
              <a:rPr lang="it-IT" altLang="it-IT" b="1" dirty="0" smtClean="0">
                <a:solidFill>
                  <a:schemeClr val="tx1"/>
                </a:solidFill>
              </a:rPr>
              <a:t>PHOTO:</a:t>
            </a:r>
            <a:endParaRPr lang="it-IT" altLang="it-IT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it-IT" altLang="it-IT" dirty="0" smtClean="0"/>
              <a:t>Cliccando si aprirà una schermata di caricamento dell’immagine con le stesse funzionalità della cover.</a:t>
            </a:r>
            <a:r>
              <a:rPr lang="it-IT" altLang="it-IT" dirty="0"/>
              <a:t> </a:t>
            </a:r>
            <a:r>
              <a:rPr lang="it-IT" altLang="it-IT" dirty="0" smtClean="0"/>
              <a:t>Una volta caricate le immagini possiamo </a:t>
            </a:r>
            <a:r>
              <a:rPr lang="it-IT" altLang="it-IT" dirty="0" err="1" smtClean="0"/>
              <a:t>agiungere</a:t>
            </a:r>
            <a:r>
              <a:rPr lang="it-IT" altLang="it-IT" dirty="0" smtClean="0"/>
              <a:t> altri elementi cliccando sul bottone corrispondente e possiamo riordinarle trascinandole su o giù cliccando sull’icona      .</a:t>
            </a:r>
          </a:p>
        </p:txBody>
      </p:sp>
      <p:sp>
        <p:nvSpPr>
          <p:cNvPr id="24579" name="Segnaposto data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 smtClean="0"/>
              <a:t>07/10/2014</a:t>
            </a:r>
          </a:p>
        </p:txBody>
      </p:sp>
      <p:sp>
        <p:nvSpPr>
          <p:cNvPr id="24580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/>
              <a:t>Galleria </a:t>
            </a:r>
            <a:r>
              <a:rPr lang="it-IT" altLang="it-IT" sz="1100" dirty="0" err="1"/>
              <a:t>Drupal</a:t>
            </a:r>
            <a:endParaRPr lang="it-IT" altLang="it-IT" sz="1100" dirty="0"/>
          </a:p>
          <a:p>
            <a:r>
              <a:rPr lang="it-IT" altLang="it-IT" sz="1100" dirty="0" smtClean="0"/>
              <a:t>Docente: Simone Zambenedetti</a:t>
            </a:r>
          </a:p>
        </p:txBody>
      </p:sp>
      <p:sp>
        <p:nvSpPr>
          <p:cNvPr id="2458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2982059-AFE8-4956-B4D6-F2CE78CC454A}" type="slidenum">
              <a:rPr lang="it-IT" altLang="it-IT" sz="1100"/>
              <a:pPr/>
              <a:t>4</a:t>
            </a:fld>
            <a:endParaRPr lang="it-IT" altLang="it-IT" sz="110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5661248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59675" cy="504825"/>
          </a:xfrm>
        </p:spPr>
        <p:txBody>
          <a:bodyPr/>
          <a:lstStyle/>
          <a:p>
            <a:r>
              <a:rPr lang="it-IT" altLang="it-IT" dirty="0" smtClean="0"/>
              <a:t>Impostazioni della Galleria </a:t>
            </a:r>
            <a:r>
              <a:rPr lang="it-IT" altLang="it-IT" dirty="0"/>
              <a:t>Fotografica</a:t>
            </a:r>
            <a:endParaRPr lang="it-IT" altLang="it-IT" dirty="0" smtClean="0"/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1115616" y="620688"/>
            <a:ext cx="7559675" cy="23764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dirty="0" smtClean="0"/>
              <a:t>La Galleria Fotografica ha la possibilità di essere riprodotta in </a:t>
            </a:r>
            <a:r>
              <a:rPr lang="it-IT" altLang="it-IT" dirty="0" err="1" smtClean="0"/>
              <a:t>autoplay</a:t>
            </a:r>
            <a:r>
              <a:rPr lang="it-IT" altLang="it-IT" dirty="0" smtClean="0"/>
              <a:t> o manualmente con vari effetti.</a:t>
            </a:r>
          </a:p>
          <a:p>
            <a:pPr marL="0" indent="0">
              <a:buFontTx/>
              <a:buNone/>
            </a:pPr>
            <a:r>
              <a:rPr lang="it-IT" altLang="it-IT" dirty="0" smtClean="0"/>
              <a:t>Per impostare gli effetti e testarne l’efficienza, andiamo in Configurazione e nella sezione Media clicchiamo su “Galleria”.</a:t>
            </a:r>
          </a:p>
          <a:p>
            <a:pPr marL="0" indent="0">
              <a:buFontTx/>
              <a:buNone/>
            </a:pPr>
            <a:r>
              <a:rPr lang="it-IT" altLang="it-IT" dirty="0" smtClean="0"/>
              <a:t>Avremo solo un profilo disponibile ma possiamo aggiungerne quanti vogliamo, ma modifichiamo quello che abbiamo, quindi il Default cliccando su modifica.</a:t>
            </a:r>
          </a:p>
          <a:p>
            <a:pPr marL="0" indent="0">
              <a:buFontTx/>
              <a:buNone/>
            </a:pPr>
            <a:r>
              <a:rPr lang="it-IT" altLang="it-IT" dirty="0" smtClean="0"/>
              <a:t>Troveremo questa configurazione:</a:t>
            </a:r>
          </a:p>
          <a:p>
            <a:pPr marL="0" indent="0">
              <a:buFontTx/>
              <a:buNone/>
            </a:pPr>
            <a:r>
              <a:rPr lang="it-IT" altLang="it-IT" i="1" dirty="0" smtClean="0">
                <a:solidFill>
                  <a:schemeClr val="tx1"/>
                </a:solidFill>
              </a:rPr>
              <a:t>IMAGE STYLES</a:t>
            </a:r>
            <a:r>
              <a:rPr lang="it-IT" altLang="it-IT" dirty="0" smtClean="0">
                <a:solidFill>
                  <a:schemeClr val="tx1"/>
                </a:solidFill>
              </a:rPr>
              <a:t>: </a:t>
            </a:r>
            <a:r>
              <a:rPr lang="it-IT" altLang="it-IT" dirty="0" smtClean="0"/>
              <a:t>dove possiamo definire la dimensione predefinita delle immagini (</a:t>
            </a:r>
            <a:r>
              <a:rPr lang="it-IT" altLang="it-IT" dirty="0" err="1" smtClean="0"/>
              <a:t>thumbnail</a:t>
            </a:r>
            <a:r>
              <a:rPr lang="it-IT" altLang="it-IT" dirty="0" smtClean="0"/>
              <a:t> ovvero la piccola, poi la normale e quella grande)</a:t>
            </a:r>
          </a:p>
          <a:p>
            <a:pPr marL="0" indent="0">
              <a:buFontTx/>
              <a:buNone/>
            </a:pPr>
            <a:r>
              <a:rPr lang="it-IT" altLang="it-IT" i="1" dirty="0" smtClean="0">
                <a:solidFill>
                  <a:schemeClr val="tx1"/>
                </a:solidFill>
              </a:rPr>
              <a:t>HEIGHT: </a:t>
            </a:r>
            <a:r>
              <a:rPr lang="it-IT" altLang="it-IT" dirty="0" smtClean="0"/>
              <a:t>per decidere l’altezza del box della galleria</a:t>
            </a:r>
            <a:endParaRPr lang="it-IT" altLang="it-IT" dirty="0">
              <a:solidFill>
                <a:schemeClr val="tx1"/>
              </a:solidFill>
            </a:endParaRPr>
          </a:p>
        </p:txBody>
      </p:sp>
      <p:sp>
        <p:nvSpPr>
          <p:cNvPr id="24579" name="Segnaposto data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 smtClean="0"/>
              <a:t>07/10/2014</a:t>
            </a:r>
          </a:p>
        </p:txBody>
      </p:sp>
      <p:sp>
        <p:nvSpPr>
          <p:cNvPr id="24580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/>
              <a:t>Galleria </a:t>
            </a:r>
            <a:r>
              <a:rPr lang="it-IT" altLang="it-IT" sz="1100" dirty="0" err="1"/>
              <a:t>Drupal</a:t>
            </a:r>
            <a:endParaRPr lang="it-IT" altLang="it-IT" sz="1100" dirty="0"/>
          </a:p>
          <a:p>
            <a:r>
              <a:rPr lang="it-IT" altLang="it-IT" sz="1100" dirty="0" smtClean="0"/>
              <a:t>Docente: Simone Zambenedetti</a:t>
            </a:r>
          </a:p>
        </p:txBody>
      </p:sp>
      <p:sp>
        <p:nvSpPr>
          <p:cNvPr id="2458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2982059-AFE8-4956-B4D6-F2CE78CC454A}" type="slidenum">
              <a:rPr lang="it-IT" altLang="it-IT" sz="1100"/>
              <a:pPr/>
              <a:t>5</a:t>
            </a:fld>
            <a:endParaRPr lang="it-IT" altLang="it-IT" sz="1100"/>
          </a:p>
        </p:txBody>
      </p:sp>
    </p:spTree>
    <p:extLst>
      <p:ext uri="{BB962C8B-B14F-4D97-AF65-F5344CB8AC3E}">
        <p14:creationId xmlns:p14="http://schemas.microsoft.com/office/powerpoint/2010/main" val="232171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59675" cy="504825"/>
          </a:xfrm>
        </p:spPr>
        <p:txBody>
          <a:bodyPr/>
          <a:lstStyle/>
          <a:p>
            <a:r>
              <a:rPr lang="it-IT" altLang="it-IT" dirty="0"/>
              <a:t>Impostazioni della Galleria Fotografica</a:t>
            </a:r>
            <a:endParaRPr lang="it-IT" altLang="it-IT" dirty="0" smtClean="0"/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1116013" y="764704"/>
            <a:ext cx="7559675" cy="23764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i="1" dirty="0" smtClean="0">
                <a:solidFill>
                  <a:schemeClr val="tx1"/>
                </a:solidFill>
              </a:rPr>
              <a:t>WIDTH:</a:t>
            </a:r>
            <a:r>
              <a:rPr lang="it-IT" altLang="it-IT" dirty="0" smtClean="0">
                <a:solidFill>
                  <a:schemeClr val="tx1"/>
                </a:solidFill>
              </a:rPr>
              <a:t> </a:t>
            </a:r>
            <a:r>
              <a:rPr lang="it-IT" altLang="it-IT" dirty="0" smtClean="0"/>
              <a:t>per regolare la larghezza del box foto.</a:t>
            </a:r>
          </a:p>
          <a:p>
            <a:pPr marL="0" indent="0">
              <a:buFontTx/>
              <a:buNone/>
            </a:pPr>
            <a:r>
              <a:rPr lang="it-IT" altLang="it-IT" i="1" dirty="0" smtClean="0">
                <a:solidFill>
                  <a:schemeClr val="tx1"/>
                </a:solidFill>
              </a:rPr>
              <a:t>CAROUSEL: </a:t>
            </a:r>
            <a:r>
              <a:rPr lang="it-IT" altLang="it-IT" dirty="0" smtClean="0"/>
              <a:t>serve a creare automaticamente un carosello tra le </a:t>
            </a:r>
            <a:r>
              <a:rPr lang="it-IT" altLang="it-IT" dirty="0" err="1" smtClean="0"/>
              <a:t>thumbnail</a:t>
            </a:r>
            <a:r>
              <a:rPr lang="it-IT" altLang="it-IT" dirty="0" smtClean="0"/>
              <a:t> delle foto se eccedono la larghezza dello schermo.</a:t>
            </a:r>
          </a:p>
          <a:p>
            <a:pPr marL="0" indent="0">
              <a:buFontTx/>
              <a:buNone/>
            </a:pPr>
            <a:r>
              <a:rPr lang="it-IT" altLang="it-IT" i="1" dirty="0" smtClean="0">
                <a:solidFill>
                  <a:schemeClr val="tx1"/>
                </a:solidFill>
              </a:rPr>
              <a:t>LIGHTBOX: </a:t>
            </a:r>
            <a:r>
              <a:rPr lang="it-IT" altLang="it-IT" dirty="0" smtClean="0"/>
              <a:t>serve per aprire un immagine in una finestra popup al click.</a:t>
            </a:r>
          </a:p>
          <a:p>
            <a:pPr marL="0" indent="0">
              <a:buFontTx/>
              <a:buNone/>
            </a:pPr>
            <a:r>
              <a:rPr lang="it-IT" altLang="it-IT" i="1" dirty="0" smtClean="0">
                <a:solidFill>
                  <a:schemeClr val="tx1"/>
                </a:solidFill>
              </a:rPr>
              <a:t>OVERLAY E BACKGROUND: </a:t>
            </a:r>
            <a:r>
              <a:rPr lang="it-IT" altLang="it-IT" dirty="0" smtClean="0"/>
              <a:t>sono due voci che regolano lo sfondo (background) e l’opacità del </a:t>
            </a:r>
            <a:r>
              <a:rPr lang="it-IT" altLang="it-IT" dirty="0" err="1" smtClean="0"/>
              <a:t>lightbox</a:t>
            </a:r>
            <a:r>
              <a:rPr lang="it-IT" altLang="it-IT" dirty="0" smtClean="0"/>
              <a:t>.</a:t>
            </a:r>
          </a:p>
          <a:p>
            <a:pPr marL="0" indent="0">
              <a:buFontTx/>
              <a:buNone/>
            </a:pPr>
            <a:r>
              <a:rPr lang="it-IT" altLang="it-IT" i="1" dirty="0" smtClean="0">
                <a:solidFill>
                  <a:schemeClr val="tx1"/>
                </a:solidFill>
              </a:rPr>
              <a:t>LAYERFOLLOW: </a:t>
            </a:r>
            <a:r>
              <a:rPr lang="it-IT" altLang="it-IT" dirty="0" smtClean="0"/>
              <a:t>serve per allungare l’immagine al massimo.</a:t>
            </a:r>
          </a:p>
        </p:txBody>
      </p:sp>
      <p:sp>
        <p:nvSpPr>
          <p:cNvPr id="24579" name="Segnaposto data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 smtClean="0"/>
              <a:t>07/10/2014</a:t>
            </a:r>
          </a:p>
        </p:txBody>
      </p:sp>
      <p:sp>
        <p:nvSpPr>
          <p:cNvPr id="24580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/>
              <a:t>Galleria </a:t>
            </a:r>
            <a:r>
              <a:rPr lang="it-IT" altLang="it-IT" sz="1100" dirty="0" err="1"/>
              <a:t>Drupal</a:t>
            </a:r>
            <a:endParaRPr lang="it-IT" altLang="it-IT" sz="1100" dirty="0"/>
          </a:p>
          <a:p>
            <a:r>
              <a:rPr lang="it-IT" altLang="it-IT" sz="1100" dirty="0" smtClean="0"/>
              <a:t>Docente: Simone Zambenedetti</a:t>
            </a:r>
          </a:p>
        </p:txBody>
      </p:sp>
      <p:sp>
        <p:nvSpPr>
          <p:cNvPr id="2458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2982059-AFE8-4956-B4D6-F2CE78CC454A}" type="slidenum">
              <a:rPr lang="it-IT" altLang="it-IT" sz="1100"/>
              <a:pPr/>
              <a:t>6</a:t>
            </a:fld>
            <a:endParaRPr lang="it-IT" altLang="it-IT" sz="1100"/>
          </a:p>
        </p:txBody>
      </p:sp>
    </p:spTree>
    <p:extLst>
      <p:ext uri="{BB962C8B-B14F-4D97-AF65-F5344CB8AC3E}">
        <p14:creationId xmlns:p14="http://schemas.microsoft.com/office/powerpoint/2010/main" val="361389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59675" cy="504825"/>
          </a:xfrm>
        </p:spPr>
        <p:txBody>
          <a:bodyPr/>
          <a:lstStyle/>
          <a:p>
            <a:r>
              <a:rPr lang="it-IT" altLang="it-IT" dirty="0" err="1" smtClean="0"/>
              <a:t>Shortcut</a:t>
            </a:r>
            <a:r>
              <a:rPr lang="it-IT" altLang="it-IT" dirty="0" smtClean="0"/>
              <a:t> and Toolbar</a:t>
            </a: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1116013" y="764704"/>
            <a:ext cx="7559675" cy="23764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dirty="0" smtClean="0"/>
              <a:t>Possiamo aggiungere un’infinità di effetti</a:t>
            </a:r>
          </a:p>
          <a:p>
            <a:pPr marL="0" indent="0">
              <a:buFontTx/>
              <a:buNone/>
            </a:pPr>
            <a:r>
              <a:rPr lang="it-IT" altLang="it-IT" dirty="0" smtClean="0"/>
              <a:t>cliccando sul menù a tendina, </a:t>
            </a:r>
          </a:p>
          <a:p>
            <a:pPr marL="0" indent="0">
              <a:buFontTx/>
              <a:buNone/>
            </a:pPr>
            <a:r>
              <a:rPr lang="it-IT" altLang="it-IT" dirty="0" smtClean="0"/>
              <a:t>personalizzando così la nostra galleria.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pPr marL="0" indent="0">
              <a:buFontTx/>
              <a:buNone/>
            </a:pPr>
            <a:r>
              <a:rPr lang="it-IT" altLang="it-IT" dirty="0" smtClean="0"/>
              <a:t>Esempio:</a:t>
            </a:r>
          </a:p>
          <a:p>
            <a:pPr marL="0" indent="0">
              <a:buFontTx/>
              <a:buNone/>
            </a:pPr>
            <a:r>
              <a:rPr lang="it-IT" altLang="it-IT" dirty="0" err="1" smtClean="0">
                <a:solidFill>
                  <a:schemeClr val="tx1"/>
                </a:solidFill>
              </a:rPr>
              <a:t>Autoplay</a:t>
            </a:r>
            <a:r>
              <a:rPr lang="it-IT" altLang="it-IT" dirty="0" smtClean="0">
                <a:solidFill>
                  <a:schemeClr val="tx1"/>
                </a:solidFill>
              </a:rPr>
              <a:t> </a:t>
            </a:r>
            <a:r>
              <a:rPr lang="it-IT" altLang="it-IT" dirty="0" smtClean="0"/>
              <a:t>fa partire in automatico la </a:t>
            </a:r>
            <a:r>
              <a:rPr lang="it-IT" altLang="it-IT" dirty="0" err="1" smtClean="0"/>
              <a:t>gallery</a:t>
            </a:r>
            <a:endParaRPr lang="it-IT" altLang="it-IT" dirty="0" smtClean="0"/>
          </a:p>
          <a:p>
            <a:pPr marL="0" indent="0">
              <a:buFontTx/>
              <a:buNone/>
            </a:pPr>
            <a:r>
              <a:rPr lang="it-IT" altLang="it-IT" dirty="0" smtClean="0">
                <a:solidFill>
                  <a:srgbClr val="822433"/>
                </a:solidFill>
              </a:rPr>
              <a:t>Queue</a:t>
            </a:r>
            <a:r>
              <a:rPr lang="it-IT" altLang="it-IT" dirty="0" smtClean="0"/>
              <a:t> mette le immagini in coda una all’altra.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pPr marL="0" indent="0">
              <a:buFontTx/>
              <a:buNone/>
            </a:pPr>
            <a:r>
              <a:rPr lang="it-IT" altLang="it-IT" dirty="0" smtClean="0"/>
              <a:t>Per maggiori informazioni sugli effetti potrete testarli o leggere la guida al link:</a:t>
            </a:r>
          </a:p>
          <a:p>
            <a:pPr marL="0" indent="0">
              <a:buFontTx/>
              <a:buNone/>
            </a:pPr>
            <a:r>
              <a:rPr lang="it-IT" altLang="it-IT" dirty="0">
                <a:hlinkClick r:id="rId2"/>
              </a:rPr>
              <a:t>http://galleria.io/docs/options</a:t>
            </a:r>
            <a:r>
              <a:rPr lang="it-IT" altLang="it-IT" dirty="0" smtClean="0">
                <a:hlinkClick r:id="rId2"/>
              </a:rPr>
              <a:t>/</a:t>
            </a:r>
            <a:r>
              <a:rPr lang="it-IT" altLang="it-IT" dirty="0" smtClean="0"/>
              <a:t> </a:t>
            </a:r>
            <a:endParaRPr lang="it-IT" altLang="it-IT" dirty="0"/>
          </a:p>
          <a:p>
            <a:pPr marL="0" indent="0">
              <a:buFontTx/>
              <a:buNone/>
            </a:pPr>
            <a:endParaRPr lang="it-IT" altLang="it-IT" dirty="0"/>
          </a:p>
        </p:txBody>
      </p:sp>
      <p:sp>
        <p:nvSpPr>
          <p:cNvPr id="24579" name="Segnaposto data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 smtClean="0"/>
              <a:t>07/10/2014</a:t>
            </a:r>
          </a:p>
        </p:txBody>
      </p:sp>
      <p:sp>
        <p:nvSpPr>
          <p:cNvPr id="24580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/>
              <a:t>Galleria </a:t>
            </a:r>
            <a:r>
              <a:rPr lang="it-IT" altLang="it-IT" sz="1100" dirty="0" err="1"/>
              <a:t>Drupal</a:t>
            </a:r>
            <a:endParaRPr lang="it-IT" altLang="it-IT" sz="1100" dirty="0"/>
          </a:p>
          <a:p>
            <a:r>
              <a:rPr lang="it-IT" altLang="it-IT" sz="1100" dirty="0" smtClean="0"/>
              <a:t>Docente: Simone Zambenedetti</a:t>
            </a:r>
          </a:p>
        </p:txBody>
      </p:sp>
      <p:sp>
        <p:nvSpPr>
          <p:cNvPr id="2458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92982059-AFE8-4956-B4D6-F2CE78CC454A}" type="slidenum">
              <a:rPr lang="it-IT" altLang="it-IT" sz="1100"/>
              <a:pPr/>
              <a:t>7</a:t>
            </a:fld>
            <a:endParaRPr lang="it-IT" altLang="it-IT" sz="1100"/>
          </a:p>
        </p:txBody>
      </p:sp>
      <p:pic>
        <p:nvPicPr>
          <p:cNvPr id="8" name="Immagine 7" descr="Screenshot 2014-10-04 01.17.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34" y="836712"/>
            <a:ext cx="1902754" cy="246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4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3200" smtClean="0"/>
              <a:t>Grazie per l</a:t>
            </a:r>
            <a:r>
              <a:rPr lang="ja-JP" altLang="it-IT" sz="3200" smtClean="0"/>
              <a:t>’</a:t>
            </a:r>
            <a:r>
              <a:rPr lang="it-IT" altLang="ja-JP" sz="3200" smtClean="0"/>
              <a:t>attenzione.</a:t>
            </a:r>
            <a:endParaRPr lang="it-IT" altLang="it-IT" sz="3200" smtClean="0"/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it-IT" altLang="it-IT" sz="6000" b="1" dirty="0" smtClean="0"/>
          </a:p>
          <a:p>
            <a:pPr marL="0" indent="0" algn="ctr">
              <a:buFontTx/>
              <a:buNone/>
            </a:pPr>
            <a:r>
              <a:rPr lang="it-IT" altLang="it-IT" sz="6000" b="1" dirty="0" smtClean="0"/>
              <a:t>FINE!!</a:t>
            </a:r>
            <a:endParaRPr lang="it-IT" altLang="it-IT" sz="5400" b="1" dirty="0" smtClean="0"/>
          </a:p>
        </p:txBody>
      </p:sp>
      <p:sp>
        <p:nvSpPr>
          <p:cNvPr id="30723" name="Segnaposto data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 smtClean="0"/>
              <a:t>07/10/2014</a:t>
            </a:r>
            <a:endParaRPr lang="it-IT" altLang="it-IT" sz="1100" dirty="0"/>
          </a:p>
        </p:txBody>
      </p:sp>
      <p:sp>
        <p:nvSpPr>
          <p:cNvPr id="30724" name="Segnaposto piè di pagina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 dirty="0" smtClean="0"/>
              <a:t>Galleria </a:t>
            </a:r>
            <a:r>
              <a:rPr lang="it-IT" altLang="it-IT" sz="1100" dirty="0" err="1" smtClean="0"/>
              <a:t>Drupal</a:t>
            </a:r>
            <a:endParaRPr lang="it-IT" altLang="it-IT" sz="1100" dirty="0" smtClean="0"/>
          </a:p>
          <a:p>
            <a:r>
              <a:rPr lang="it-IT" altLang="it-IT" sz="1100" dirty="0" smtClean="0"/>
              <a:t>Docente: Simone Zambenedetti</a:t>
            </a:r>
          </a:p>
        </p:txBody>
      </p:sp>
      <p:sp>
        <p:nvSpPr>
          <p:cNvPr id="30725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100"/>
              <a:t>Pagina </a:t>
            </a:r>
            <a:fld id="{4FFF830B-5588-4865-8BAD-268E9BD33503}" type="slidenum">
              <a:rPr lang="it-IT" altLang="it-IT" sz="1100"/>
              <a:pPr/>
              <a:t>8</a:t>
            </a:fld>
            <a:endParaRPr lang="it-IT" altLang="it-IT" sz="11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902</TotalTime>
  <Words>533</Words>
  <Application>Microsoft Macintosh PowerPoint</Application>
  <PresentationFormat>Presentazione su schermo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la sapienza</vt:lpstr>
      <vt:lpstr>Gestione Galleria e creazione nuove gallery</vt:lpstr>
      <vt:lpstr>Galleria Fotografica</vt:lpstr>
      <vt:lpstr>Galleria Fotografica</vt:lpstr>
      <vt:lpstr>Galleria Fotografica</vt:lpstr>
      <vt:lpstr>Impostazioni della Galleria Fotografica</vt:lpstr>
      <vt:lpstr>Impostazioni della Galleria Fotografica</vt:lpstr>
      <vt:lpstr>Shortcut and Toolbar</vt:lpstr>
      <vt:lpstr>Grazie per l’attenzione.</vt:lpstr>
    </vt:vector>
  </TitlesOfParts>
  <Company>- -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 -</dc:creator>
  <cp:lastModifiedBy>Simone Zambenedetti</cp:lastModifiedBy>
  <cp:revision>60</cp:revision>
  <dcterms:created xsi:type="dcterms:W3CDTF">2006-11-20T16:13:10Z</dcterms:created>
  <dcterms:modified xsi:type="dcterms:W3CDTF">2014-10-05T15:13:04Z</dcterms:modified>
</cp:coreProperties>
</file>